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62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62" autoAdjust="0"/>
    <p:restoredTop sz="99885" autoAdjust="0"/>
  </p:normalViewPr>
  <p:slideViewPr>
    <p:cSldViewPr>
      <p:cViewPr varScale="1">
        <p:scale>
          <a:sx n="118" d="100"/>
          <a:sy n="118" d="100"/>
        </p:scale>
        <p:origin x="28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3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48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5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33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99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53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2.png"/><Relationship Id="rId7" Type="http://schemas.openxmlformats.org/officeDocument/2006/relationships/image" Target="../media/image97.png"/><Relationship Id="rId12" Type="http://schemas.openxmlformats.org/officeDocument/2006/relationships/image" Target="../media/image110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5.png"/><Relationship Id="rId11" Type="http://schemas.openxmlformats.org/officeDocument/2006/relationships/image" Target="../media/image109.png"/><Relationship Id="rId5" Type="http://schemas.openxmlformats.org/officeDocument/2006/relationships/image" Target="../media/image104.png"/><Relationship Id="rId10" Type="http://schemas.openxmlformats.org/officeDocument/2006/relationships/image" Target="../media/image108.png"/><Relationship Id="rId4" Type="http://schemas.openxmlformats.org/officeDocument/2006/relationships/image" Target="../media/image103.png"/><Relationship Id="rId9" Type="http://schemas.openxmlformats.org/officeDocument/2006/relationships/image" Target="../media/image10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12" Type="http://schemas.openxmlformats.org/officeDocument/2006/relationships/image" Target="../media/image121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5.png"/><Relationship Id="rId11" Type="http://schemas.openxmlformats.org/officeDocument/2006/relationships/image" Target="../media/image120.png"/><Relationship Id="rId5" Type="http://schemas.openxmlformats.org/officeDocument/2006/relationships/image" Target="../media/image114.png"/><Relationship Id="rId10" Type="http://schemas.openxmlformats.org/officeDocument/2006/relationships/image" Target="../media/image119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png"/><Relationship Id="rId7" Type="http://schemas.openxmlformats.org/officeDocument/2006/relationships/image" Target="../media/image127.png"/><Relationship Id="rId2" Type="http://schemas.openxmlformats.org/officeDocument/2006/relationships/image" Target="../media/image12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6.png"/><Relationship Id="rId5" Type="http://schemas.openxmlformats.org/officeDocument/2006/relationships/image" Target="../media/image125.png"/><Relationship Id="rId4" Type="http://schemas.openxmlformats.org/officeDocument/2006/relationships/image" Target="../media/image12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1.gif"/><Relationship Id="rId18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8.png"/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2.gif"/><Relationship Id="rId21" Type="http://schemas.openxmlformats.org/officeDocument/2006/relationships/image" Target="../media/image3.gif"/><Relationship Id="rId7" Type="http://schemas.openxmlformats.org/officeDocument/2006/relationships/image" Target="../media/image37.png"/><Relationship Id="rId17" Type="http://schemas.openxmlformats.org/officeDocument/2006/relationships/image" Target="../media/image47.png"/><Relationship Id="rId2" Type="http://schemas.openxmlformats.org/officeDocument/2006/relationships/notesSlide" Target="../notesSlides/notesSlide4.xml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5.png"/><Relationship Id="rId19" Type="http://schemas.openxmlformats.org/officeDocument/2006/relationships/image" Target="../media/image49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280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46.png"/><Relationship Id="rId10" Type="http://schemas.openxmlformats.org/officeDocument/2006/relationships/image" Target="../media/image61.png"/><Relationship Id="rId4" Type="http://schemas.openxmlformats.org/officeDocument/2006/relationships/image" Target="../media/image42.png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5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4.gif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7.png"/><Relationship Id="rId10" Type="http://schemas.openxmlformats.org/officeDocument/2006/relationships/image" Target="../media/image72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Relationship Id="rId14" Type="http://schemas.openxmlformats.org/officeDocument/2006/relationships/image" Target="../media/image7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88.png"/><Relationship Id="rId18" Type="http://schemas.openxmlformats.org/officeDocument/2006/relationships/image" Target="../media/image5.gif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12" Type="http://schemas.openxmlformats.org/officeDocument/2006/relationships/image" Target="../media/image87.png"/><Relationship Id="rId17" Type="http://schemas.openxmlformats.org/officeDocument/2006/relationships/image" Target="../media/image92.png"/><Relationship Id="rId2" Type="http://schemas.openxmlformats.org/officeDocument/2006/relationships/image" Target="../media/image77.png"/><Relationship Id="rId16" Type="http://schemas.openxmlformats.org/officeDocument/2006/relationships/image" Target="../media/image9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1.png"/><Relationship Id="rId11" Type="http://schemas.openxmlformats.org/officeDocument/2006/relationships/image" Target="../media/image86.png"/><Relationship Id="rId5" Type="http://schemas.openxmlformats.org/officeDocument/2006/relationships/image" Target="../media/image80.png"/><Relationship Id="rId15" Type="http://schemas.openxmlformats.org/officeDocument/2006/relationships/image" Target="../media/image90.png"/><Relationship Id="rId10" Type="http://schemas.openxmlformats.org/officeDocument/2006/relationships/image" Target="../media/image85.png"/><Relationship Id="rId19" Type="http://schemas.openxmlformats.org/officeDocument/2006/relationships/image" Target="../media/image74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Relationship Id="rId14" Type="http://schemas.openxmlformats.org/officeDocument/2006/relationships/image" Target="../media/image8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image" Target="../media/image930.png"/><Relationship Id="rId9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Model systems with interaction</a:t>
            </a: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550652" y="1219200"/>
            <a:ext cx="5545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accent1"/>
                </a:solidFill>
                <a:latin typeface="Comic Sans MS" pitchFamily="66" charset="0"/>
              </a:rPr>
              <a:t>Ising</a:t>
            </a:r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 spin chain (with open boundary conditions)</a:t>
            </a:r>
            <a:endParaRPr lang="en-US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304800" y="12954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794" y="2030144"/>
            <a:ext cx="6476206" cy="1170256"/>
            <a:chOff x="762794" y="2030144"/>
            <a:chExt cx="6476206" cy="1170256"/>
          </a:xfrm>
        </p:grpSpPr>
        <p:grpSp>
          <p:nvGrpSpPr>
            <p:cNvPr id="62" name="Group 61"/>
            <p:cNvGrpSpPr/>
            <p:nvPr/>
          </p:nvGrpSpPr>
          <p:grpSpPr>
            <a:xfrm>
              <a:off x="762794" y="2367756"/>
              <a:ext cx="6476206" cy="382588"/>
              <a:chOff x="534194" y="1142206"/>
              <a:chExt cx="6476206" cy="382588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 rot="5400000" flipH="1" flipV="1">
                <a:off x="4914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 rot="5400000" flipH="1" flipV="1">
                <a:off x="5295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 rot="5400000" flipH="1" flipV="1">
                <a:off x="5676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/>
              <p:nvPr/>
            </p:nvCxnSpPr>
            <p:spPr>
              <a:xfrm rot="5400000" flipH="1" flipV="1">
                <a:off x="6057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/>
              <p:nvPr/>
            </p:nvCxnSpPr>
            <p:spPr>
              <a:xfrm rot="5400000" flipH="1" flipV="1">
                <a:off x="6438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 rot="5400000" flipH="1" flipV="1">
                <a:off x="6819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rot="5400000" flipH="1" flipV="1">
                <a:off x="2628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rot="5400000" flipH="1" flipV="1">
                <a:off x="3009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 rot="5400000" flipH="1" flipV="1">
                <a:off x="3390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rot="5400000" flipH="1" flipV="1">
                <a:off x="3771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rot="5400000" flipH="1" flipV="1">
                <a:off x="4152900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rot="5400000" flipH="1" flipV="1">
                <a:off x="4533106" y="1331912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 rot="5400000" flipH="1" flipV="1">
                <a:off x="344488" y="1333500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rot="5400000" flipH="1" flipV="1">
                <a:off x="724694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rot="5400000" flipH="1" flipV="1">
                <a:off x="1106488" y="1333500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 rot="5400000" flipH="1" flipV="1">
                <a:off x="1486694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 rot="5400000" flipH="1" flipV="1">
                <a:off x="1868488" y="1333500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 rot="5400000" flipH="1" flipV="1">
                <a:off x="2248694" y="1332706"/>
                <a:ext cx="381000" cy="1588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Arc 83"/>
            <p:cNvSpPr/>
            <p:nvPr/>
          </p:nvSpPr>
          <p:spPr>
            <a:xfrm rot="13649749" flipH="1">
              <a:off x="3227538" y="2150863"/>
              <a:ext cx="762000" cy="685800"/>
            </a:xfrm>
            <a:prstGeom prst="arc">
              <a:avLst>
                <a:gd name="adj1" fmla="val 16975799"/>
                <a:gd name="adj2" fmla="val 0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444818" y="283106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  <a:latin typeface="Comic Sans MS" pitchFamily="66" charset="0"/>
                </a:rPr>
                <a:t>J</a:t>
              </a:r>
              <a:endParaRPr lang="en-US" i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93" name="Arc 92"/>
            <p:cNvSpPr/>
            <p:nvPr/>
          </p:nvSpPr>
          <p:spPr>
            <a:xfrm rot="13649749" flipH="1">
              <a:off x="3634416" y="2150863"/>
              <a:ext cx="762000" cy="685800"/>
            </a:xfrm>
            <a:prstGeom prst="arc">
              <a:avLst>
                <a:gd name="adj1" fmla="val 16975799"/>
                <a:gd name="adj2" fmla="val 0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851696" y="283106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  <a:latin typeface="Comic Sans MS" pitchFamily="66" charset="0"/>
                </a:rPr>
                <a:t>J</a:t>
              </a:r>
              <a:endParaRPr lang="en-US" i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3708521" y="2030144"/>
                  <a:ext cx="28604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8521" y="2030144"/>
                  <a:ext cx="286040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7021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4064628" y="2033346"/>
                  <a:ext cx="50565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8" name="TextBox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4628" y="2033346"/>
                  <a:ext cx="505651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0843" r="-3614" b="-1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3216073" y="2030144"/>
                  <a:ext cx="50565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6073" y="2030144"/>
                  <a:ext cx="505651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0843" r="-3614" b="-177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2530537" y="1676598"/>
                <a:ext cx="8419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537" y="1676598"/>
                <a:ext cx="841962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5797" r="-6522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50652" y="1651404"/>
            <a:ext cx="2012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Classical variable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714936" y="3733800"/>
                <a:ext cx="1851276" cy="8345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36" y="3733800"/>
                <a:ext cx="1851276" cy="8345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323326" y="3731822"/>
                <a:ext cx="3712946" cy="976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𝑓𝑜𝑟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𝑛𝑒𝑎𝑟𝑒𝑠𝑡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𝑛𝑒𝑖𝑔h𝑏𝑜𝑟𝑠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e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𝑜𝑡h𝑒𝑟𝑤𝑖𝑠𝑒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326" y="3731822"/>
                <a:ext cx="3712946" cy="97661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AutoShape 7"/>
          <p:cNvSpPr>
            <a:spLocks noChangeArrowheads="1"/>
          </p:cNvSpPr>
          <p:nvPr/>
        </p:nvSpPr>
        <p:spPr bwMode="auto">
          <a:xfrm>
            <a:off x="714936" y="5181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1198525" y="5133201"/>
                <a:ext cx="37528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𝐽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 …+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525" y="5133201"/>
                <a:ext cx="3752887" cy="276999"/>
              </a:xfrm>
              <a:prstGeom prst="rect">
                <a:avLst/>
              </a:prstGeom>
              <a:blipFill rotWithShape="0">
                <a:blip r:embed="rId9"/>
                <a:stretch>
                  <a:fillRect b="-2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1198525" y="5818032"/>
                <a:ext cx="1423403" cy="803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525" y="5818032"/>
                <a:ext cx="1423403" cy="80323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2729218" y="5818031"/>
                <a:ext cx="3571362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218" y="5818031"/>
                <a:ext cx="3571362" cy="83606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 animBg="1"/>
      <p:bldP spid="100" grpId="0"/>
      <p:bldP spid="3" grpId="0"/>
      <p:bldP spid="101" grpId="0"/>
      <p:bldP spid="6" grpId="0"/>
      <p:bldP spid="102" grpId="0" animBg="1"/>
      <p:bldP spid="103" grpId="0"/>
      <p:bldP spid="104" grpId="0"/>
      <p:bldP spid="10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304800"/>
                <a:ext cx="8610600" cy="6365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nary>
                        <m:naryPr>
                          <m:chr m:val="∑"/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</m:sSup>
                                </m:e>
                              </m:nary>
                            </m:num>
                            <m:den>
                              <m:sSup>
                                <m:sSupPr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p/>
                              </m:sSup>
                            </m:den>
                          </m:f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…</m:t>
                                      </m:r>
                                      <m: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d>
                                        <m:d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e>
                                      </m:d>
                                      <m:sSup>
                                        <m:sSup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+1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  <m:d>
                                <m:d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…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+1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 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p/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     ∗                     </m:t>
                              </m:r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𝑍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"/>
                <a:ext cx="8610600" cy="63652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ight Brace 2"/>
          <p:cNvSpPr/>
          <p:nvPr/>
        </p:nvSpPr>
        <p:spPr>
          <a:xfrm rot="5400000">
            <a:off x="4610100" y="-87379"/>
            <a:ext cx="3810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62400" y="1322321"/>
                <a:ext cx="1443921" cy="3100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322321"/>
                <a:ext cx="1443921" cy="310021"/>
              </a:xfrm>
              <a:prstGeom prst="rect">
                <a:avLst/>
              </a:prstGeom>
              <a:blipFill rotWithShape="0">
                <a:blip r:embed="rId3"/>
                <a:stretch>
                  <a:fillRect l="-8017" t="-150980" r="-4219" b="-23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>
            <a:off x="5433350" y="1477331"/>
            <a:ext cx="2054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160017" y="1694454"/>
                <a:ext cx="10486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for h-&gt;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017" y="1694454"/>
                <a:ext cx="1048685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651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4267200" y="2135832"/>
            <a:ext cx="441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No long range order for the </a:t>
            </a:r>
            <a:r>
              <a:rPr lang="en-US" sz="1400" dirty="0" err="1" smtClean="0">
                <a:solidFill>
                  <a:srgbClr val="00B050"/>
                </a:solidFill>
                <a:latin typeface="Comic Sans MS" pitchFamily="66" charset="0"/>
              </a:rPr>
              <a:t>Ising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 chain </a:t>
            </a:r>
            <a:endParaRPr lang="en-US" sz="1400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7200900" y="-87784"/>
            <a:ext cx="3810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638437" y="1766500"/>
                <a:ext cx="7529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-&gt;0 </a:t>
                </a:r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8437" y="1766500"/>
                <a:ext cx="752963" cy="276999"/>
              </a:xfrm>
              <a:prstGeom prst="rect">
                <a:avLst/>
              </a:prstGeom>
              <a:blipFill rotWithShape="0">
                <a:blip r:embed="rId5"/>
                <a:stretch>
                  <a:fillRect t="-28889" r="-17742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388679" y="1720334"/>
                <a:ext cx="10486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Comic Sans MS" pitchFamily="66" charset="0"/>
                  </a:rPr>
                  <a:t>for h-&gt;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8679" y="1720334"/>
                <a:ext cx="1048685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65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5642724" y="1321916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0</a:t>
            </a:r>
            <a:endParaRPr lang="en-US" dirty="0"/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304800" y="286452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914400" y="2520434"/>
                <a:ext cx="2679643" cy="916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const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520434"/>
                <a:ext cx="2679643" cy="91678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733800" y="2722286"/>
                <a:ext cx="3088923" cy="4979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with </a:t>
                </a:r>
                <a:r>
                  <a:rPr lang="en-US" dirty="0" err="1" smtClean="0">
                    <a:latin typeface="Comic Sans MS" pitchFamily="66" charset="0"/>
                  </a:rPr>
                  <a:t>const</a:t>
                </a:r>
                <a:r>
                  <a:rPr lang="en-US" dirty="0" smtClean="0">
                    <a:latin typeface="Comic Sans MS" pitchFamily="66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722286"/>
                <a:ext cx="3088923" cy="497957"/>
              </a:xfrm>
              <a:prstGeom prst="rect">
                <a:avLst/>
              </a:prstGeom>
              <a:blipFill rotWithShape="0">
                <a:blip r:embed="rId8"/>
                <a:stretch>
                  <a:fillRect l="-1779"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759278" y="3623673"/>
            <a:ext cx="82323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Let’s see how this expression reproduces paramagnetic susceptibility in the limit J=0    </a:t>
            </a:r>
            <a:endParaRPr lang="en-US" b="1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02079" y="3704389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55271" y="4173621"/>
                <a:ext cx="5537746" cy="8955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/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1" y="4173621"/>
                <a:ext cx="5537746" cy="89556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344447" y="5434665"/>
                <a:ext cx="2512354" cy="9025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</m:func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47" y="5434665"/>
                <a:ext cx="2512354" cy="90255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5544542" y="4147393"/>
                <a:ext cx="2846292" cy="929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kern="120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N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sub>
                        <m:sup/>
                        <m:e>
                          <m:r>
                            <a:rPr lang="en-US" sz="1800" b="0" i="1" kern="120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sz="1800" i="1" kern="120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e>
                                <m:sup/>
                              </m:sSup>
                              <m:r>
                                <a:rPr lang="en-US" sz="1800" b="0" i="1" kern="120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800" b="0" i="1" kern="1200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sup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8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US" sz="1800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1800" b="0" i="1" kern="1200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542" y="4147393"/>
                <a:ext cx="2846292" cy="92903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flipV="1">
            <a:off x="6858000" y="4876800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840866" y="5334000"/>
            <a:ext cx="10171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5788656" y="5327889"/>
            <a:ext cx="4419600" cy="738664"/>
            <a:chOff x="5788656" y="5327889"/>
            <a:chExt cx="4419600" cy="738664"/>
          </a:xfrm>
        </p:grpSpPr>
        <p:sp>
          <p:nvSpPr>
            <p:cNvPr id="25" name="Rectangle 24"/>
            <p:cNvSpPr/>
            <p:nvPr/>
          </p:nvSpPr>
          <p:spPr>
            <a:xfrm>
              <a:off x="5788656" y="5327889"/>
              <a:ext cx="44196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solidFill>
                    <a:srgbClr val="00B050"/>
                  </a:solidFill>
                  <a:latin typeface="Comic Sans MS" pitchFamily="66" charset="0"/>
                </a:rPr>
                <a:t>The 2 originates from the fact that </a:t>
              </a:r>
            </a:p>
            <a:p>
              <a:r>
                <a:rPr lang="en-US" sz="1400" dirty="0">
                  <a:solidFill>
                    <a:srgbClr val="00B050"/>
                  </a:solidFill>
                  <a:latin typeface="Comic Sans MS" pitchFamily="66" charset="0"/>
                </a:rPr>
                <a:t>t</a:t>
              </a:r>
              <a:r>
                <a:rPr lang="en-US" sz="1400" dirty="0" smtClean="0">
                  <a:solidFill>
                    <a:srgbClr val="00B050"/>
                  </a:solidFill>
                  <a:latin typeface="Comic Sans MS" pitchFamily="66" charset="0"/>
                </a:rPr>
                <a:t>erms such as                           </a:t>
              </a:r>
            </a:p>
            <a:p>
              <a:r>
                <a:rPr lang="en-US" sz="1400" dirty="0" smtClean="0">
                  <a:solidFill>
                    <a:srgbClr val="00B050"/>
                  </a:solidFill>
                  <a:latin typeface="Comic Sans MS" pitchFamily="66" charset="0"/>
                </a:rPr>
                <a:t>appear twice in the </a:t>
              </a:r>
              <a:r>
                <a:rPr lang="en-US" sz="1400" i="1" dirty="0" err="1" smtClean="0">
                  <a:solidFill>
                    <a:srgbClr val="00B050"/>
                  </a:solidFill>
                  <a:latin typeface="Comic Sans MS" pitchFamily="66" charset="0"/>
                </a:rPr>
                <a:t>a</a:t>
              </a:r>
              <a:r>
                <a:rPr lang="en-US" sz="1400" dirty="0" err="1" smtClean="0">
                  <a:solidFill>
                    <a:srgbClr val="00B050"/>
                  </a:solidFill>
                  <a:latin typeface="Comic Sans MS" pitchFamily="66" charset="0"/>
                </a:rPr>
                <a:t>,</a:t>
              </a:r>
              <a:r>
                <a:rPr lang="en-US" sz="1400" i="1" dirty="0" err="1" smtClean="0">
                  <a:solidFill>
                    <a:srgbClr val="00B050"/>
                  </a:solidFill>
                  <a:latin typeface="Comic Sans MS" pitchFamily="66" charset="0"/>
                </a:rPr>
                <a:t>i</a:t>
              </a:r>
              <a:r>
                <a:rPr lang="en-US" sz="1400" dirty="0" smtClean="0">
                  <a:solidFill>
                    <a:srgbClr val="00B050"/>
                  </a:solidFill>
                  <a:latin typeface="Comic Sans MS" pitchFamily="66" charset="0"/>
                </a:rPr>
                <a:t>-double sum</a:t>
              </a:r>
              <a:endParaRPr lang="en-US" sz="1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Rectangle 25"/>
                <p:cNvSpPr/>
                <p:nvPr/>
              </p:nvSpPr>
              <p:spPr>
                <a:xfrm>
                  <a:off x="7014918" y="5516611"/>
                  <a:ext cx="14974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rgbClr val="0DA31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a14:m>
                  <a:r>
                    <a:rPr lang="en-US" dirty="0" smtClean="0">
                      <a:solidFill>
                        <a:srgbClr val="0DA311"/>
                      </a:solidFill>
                    </a:rPr>
                    <a:t>=</a:t>
                  </a:r>
                  <a14:m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rgbClr val="0DA31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DA31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a14:m>
                  <a:endParaRPr lang="en-US" dirty="0"/>
                </a:p>
              </p:txBody>
            </p:sp>
          </mc:Choice>
          <mc:Fallback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14918" y="5516611"/>
                  <a:ext cx="1497461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t="-983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8539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8" grpId="0"/>
      <p:bldP spid="9" grpId="0" animBg="1"/>
      <p:bldP spid="11" grpId="0"/>
      <p:bldP spid="12" grpId="0"/>
      <p:bldP spid="14" grpId="0"/>
      <p:bldP spid="15" grpId="0" animBg="1"/>
      <p:bldP spid="16" grpId="0"/>
      <p:bldP spid="10" grpId="0"/>
      <p:bldP spid="17" grpId="0"/>
      <p:bldP spid="18" grpId="0" animBg="1"/>
      <p:bldP spid="20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47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have a look to the limit of a long (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relative to the correlation length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err="1" smtClean="0">
                <a:latin typeface="Comic Sans MS" pitchFamily="66" charset="0"/>
              </a:rPr>
              <a:t>Ising</a:t>
            </a:r>
            <a:r>
              <a:rPr lang="en-US" dirty="0" smtClean="0">
                <a:latin typeface="Comic Sans MS" pitchFamily="66" charset="0"/>
              </a:rPr>
              <a:t> chain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590800" y="923756"/>
                <a:ext cx="5017977" cy="8789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</m:func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1−2+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2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</m:func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p>
                          <m:r>
                            <a:rPr lang="en-US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923756"/>
                <a:ext cx="5017977" cy="87895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28600" y="655251"/>
                <a:ext cx="9292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655251"/>
                <a:ext cx="929293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8446" y="126073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838200" y="1000207"/>
                <a:ext cx="1807738" cy="7048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000207"/>
                <a:ext cx="1807738" cy="70480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809878" y="1879166"/>
                <a:ext cx="283443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878" y="1879166"/>
                <a:ext cx="2834430" cy="71468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581400" y="1920150"/>
                <a:ext cx="2430474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1920150"/>
                <a:ext cx="2430474" cy="71468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838200" y="2768000"/>
                <a:ext cx="4350871" cy="984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num>
                            <m:den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768000"/>
                <a:ext cx="4350871" cy="98405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924655" y="3926203"/>
                <a:ext cx="3906133" cy="734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num>
                            <m:den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655" y="3926203"/>
                <a:ext cx="3906133" cy="73411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796637" y="4090767"/>
                <a:ext cx="1924501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637" y="4090767"/>
                <a:ext cx="1924501" cy="40498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388446" y="4953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887271" y="4608905"/>
                <a:ext cx="2679643" cy="916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const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71" y="4608905"/>
                <a:ext cx="2679643" cy="91678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3410671" y="4759041"/>
                <a:ext cx="1689117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const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671" y="4759041"/>
                <a:ext cx="1689117" cy="61651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31297" y="5855438"/>
            <a:ext cx="7465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For J=0 this indeed reduced to the Curie-law of interaction free paramagnets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7617550" y="5734636"/>
                <a:ext cx="1085938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550" y="5734636"/>
                <a:ext cx="1085938" cy="61093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99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146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For </a:t>
            </a:r>
            <a:r>
              <a:rPr lang="en-US" b="1" dirty="0" smtClean="0">
                <a:solidFill>
                  <a:srgbClr val="0070C0"/>
                </a:solidFill>
              </a:rPr>
              <a:t>J</a:t>
            </a:r>
            <a:r>
              <a:rPr lang="en-US" b="1" dirty="0" smtClean="0">
                <a:solidFill>
                  <a:srgbClr val="0070C0"/>
                </a:solidFill>
                <a:sym typeface="Mathematica1" panose="05000502060100000001" pitchFamily="2" charset="2"/>
              </a:rPr>
              <a:t></a:t>
            </a:r>
            <a:r>
              <a:rPr lang="en-US" b="1" dirty="0" smtClean="0">
                <a:solidFill>
                  <a:srgbClr val="0070C0"/>
                </a:solidFill>
              </a:rPr>
              <a:t>0 it is interesting to discuss the cases of </a:t>
            </a:r>
            <a:r>
              <a:rPr lang="en-US" b="1" dirty="0" err="1" smtClean="0">
                <a:solidFill>
                  <a:srgbClr val="0070C0"/>
                </a:solidFill>
              </a:rPr>
              <a:t>ferro</a:t>
            </a:r>
            <a:r>
              <a:rPr lang="en-US" b="1" dirty="0" smtClean="0">
                <a:solidFill>
                  <a:srgbClr val="0070C0"/>
                </a:solidFill>
              </a:rPr>
              <a:t> and antiferromagnetic coupling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J&gt;0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8834" y="944685"/>
            <a:ext cx="2651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f</a:t>
            </a:r>
            <a:r>
              <a:rPr lang="en-US" dirty="0" smtClean="0">
                <a:latin typeface="Comic Sans MS" pitchFamily="66" charset="0"/>
              </a:rPr>
              <a:t>erromagnetic coupling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574034" y="1447800"/>
            <a:ext cx="304800" cy="304800"/>
            <a:chOff x="574034" y="1447800"/>
            <a:chExt cx="304800" cy="3048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574034" y="1447800"/>
              <a:ext cx="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878834" y="1447800"/>
              <a:ext cx="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381000" y="3916326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J&lt;0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3916326"/>
            <a:ext cx="3063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antiferromagnetic coupling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563397" y="4495800"/>
            <a:ext cx="304800" cy="304800"/>
            <a:chOff x="563397" y="4495800"/>
            <a:chExt cx="304800" cy="304800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563397" y="4495800"/>
              <a:ext cx="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868197" y="4495800"/>
              <a:ext cx="0" cy="30480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175635" y="913544"/>
            <a:ext cx="4834480" cy="3187448"/>
            <a:chOff x="4175635" y="913544"/>
            <a:chExt cx="4834480" cy="3187448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9090" y="913544"/>
              <a:ext cx="4391025" cy="2781300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Rectangle 13"/>
                <p:cNvSpPr/>
                <p:nvPr/>
              </p:nvSpPr>
              <p:spPr>
                <a:xfrm rot="16200000">
                  <a:off x="4005812" y="1213445"/>
                  <a:ext cx="7089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005812" y="1213445"/>
                  <a:ext cx="708977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3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8681560" y="373166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5257800" y="2133600"/>
              <a:ext cx="838200" cy="1066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040921" y="2242016"/>
              <a:ext cx="258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144834" y="3858056"/>
            <a:ext cx="4833602" cy="2980220"/>
            <a:chOff x="4144834" y="3858056"/>
            <a:chExt cx="4833602" cy="298022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87411" y="3858056"/>
              <a:ext cx="4391025" cy="2733675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Rectangle 20"/>
                <p:cNvSpPr/>
                <p:nvPr/>
              </p:nvSpPr>
              <p:spPr>
                <a:xfrm rot="16200000">
                  <a:off x="3975011" y="4311133"/>
                  <a:ext cx="7089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975011" y="4311133"/>
                  <a:ext cx="708977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8533122" y="6468944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286408" y="4171527"/>
              <a:ext cx="7809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</a:rPr>
                <a:t>J=-1/2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94615" y="5207132"/>
              <a:ext cx="5645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</a:rPr>
                <a:t>J=-1</a:t>
              </a:r>
              <a:endParaRPr lang="en-US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457200" y="1778768"/>
                <a:ext cx="1123384" cy="806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𝜒</m:t>
                      </m:r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78768"/>
                <a:ext cx="1123384" cy="80611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352708" y="4996590"/>
                <a:ext cx="1282146" cy="830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𝜒</m:t>
                      </m:r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08" y="4996590"/>
                <a:ext cx="1282146" cy="83048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01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28600" y="152400"/>
                <a:ext cx="3655551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52400"/>
                <a:ext cx="3655551" cy="8360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57200" y="988463"/>
                <a:ext cx="5664115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988463"/>
                <a:ext cx="5664115" cy="83606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65667" y="1905000"/>
                <a:ext cx="7634013" cy="8471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+ …+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+ …+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−1−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+ …+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</m: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+ …+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</m:e>
                              </m:eqArr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67" y="1905000"/>
                <a:ext cx="7634013" cy="8471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57200" y="2895600"/>
                <a:ext cx="6232604" cy="8373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895600"/>
                <a:ext cx="6232604" cy="83734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40267" y="3732945"/>
                <a:ext cx="6422399" cy="8373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cosh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67" y="3732945"/>
                <a:ext cx="6422399" cy="83734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65667" y="4538387"/>
                <a:ext cx="6036011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cosh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 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−1+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eqArr>
                                    <m:eqArr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</m:eqAr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−1−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 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</m:e>
                          </m:eqAr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67" y="4538387"/>
                <a:ext cx="6036011" cy="83606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74134" y="5197784"/>
                <a:ext cx="6900735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cosh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34" y="5197784"/>
                <a:ext cx="6900735" cy="83606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74134" y="5943600"/>
                <a:ext cx="6426310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34" y="5943600"/>
                <a:ext cx="6426310" cy="83606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9" grpId="0"/>
      <p:bldP spid="59" grpId="0"/>
      <p:bldP spid="61" grpId="0"/>
      <p:bldP spid="65" grpId="0"/>
      <p:bldP spid="66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76089" y="1447800"/>
            <a:ext cx="2742366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6200" y="-76200"/>
                <a:ext cx="6536148" cy="836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 …+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-76200"/>
                <a:ext cx="6536148" cy="8360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84288" y="1729102"/>
                <a:ext cx="212596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88" y="1729102"/>
                <a:ext cx="2125967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2299" t="-4444" r="-862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549021" y="2153570"/>
                <a:ext cx="3310393" cy="5547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021" y="2153570"/>
                <a:ext cx="3310393" cy="5547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40554" y="1762883"/>
                <a:ext cx="41373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54" y="1762883"/>
                <a:ext cx="4137351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885" t="-2174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95866" y="3668007"/>
                <a:ext cx="2992038" cy="3918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 smtClean="0"/>
                  <a:t>s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cosh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 </m:t>
                            </m:r>
                          </m:e>
                        </m:func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tanh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866" y="3668007"/>
                <a:ext cx="2992038" cy="391839"/>
              </a:xfrm>
              <a:prstGeom prst="rect">
                <a:avLst/>
              </a:prstGeom>
              <a:blipFill rotWithShape="0">
                <a:blip r:embed="rId7"/>
                <a:stretch>
                  <a:fillRect l="-4898" t="-4688" r="-2857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78933" y="2819400"/>
                <a:ext cx="6052683" cy="658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  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𝑔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e>
                          </m:d>
                        </m:e>
                        <m:sub/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den>
                      </m:f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33" y="2819400"/>
                <a:ext cx="6052683" cy="65845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al 43"/>
          <p:cNvSpPr/>
          <p:nvPr/>
        </p:nvSpPr>
        <p:spPr>
          <a:xfrm>
            <a:off x="301214" y="55893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79158" y="5518934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58" y="5518934"/>
                <a:ext cx="145642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334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855036" y="5518934"/>
                <a:ext cx="11621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036" y="5518934"/>
                <a:ext cx="1162113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18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2318793" y="55893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14844" y="6223786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692788" y="6153420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88" y="6153420"/>
                <a:ext cx="1456424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376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2332423" y="6223786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786567" y="6096000"/>
                <a:ext cx="2334613" cy="4841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e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𝐽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 </m:t>
                            </m:r>
                          </m:e>
                        </m:func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567" y="6096000"/>
                <a:ext cx="2334613" cy="484172"/>
              </a:xfrm>
              <a:prstGeom prst="rect">
                <a:avLst/>
              </a:prstGeom>
              <a:blipFill rotWithShape="0">
                <a:blip r:embed="rId12"/>
                <a:stretch>
                  <a:fillRect l="-2089" b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4189059" y="3264292"/>
            <a:ext cx="4847052" cy="2951813"/>
            <a:chOff x="4189059" y="3264292"/>
            <a:chExt cx="4847052" cy="2951813"/>
          </a:xfrm>
        </p:grpSpPr>
        <p:grpSp>
          <p:nvGrpSpPr>
            <p:cNvPr id="6" name="Group 5"/>
            <p:cNvGrpSpPr/>
            <p:nvPr/>
          </p:nvGrpSpPr>
          <p:grpSpPr>
            <a:xfrm>
              <a:off x="4189059" y="3264292"/>
              <a:ext cx="4847052" cy="2951813"/>
              <a:chOff x="4189059" y="3264292"/>
              <a:chExt cx="4847052" cy="2951813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72000" y="3448958"/>
                <a:ext cx="3971925" cy="2543175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 7"/>
                  <p:cNvSpPr/>
                  <p:nvPr/>
                </p:nvSpPr>
                <p:spPr>
                  <a:xfrm>
                    <a:off x="8441076" y="3264292"/>
                    <a:ext cx="59503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tx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tx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chemeClr val="tx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" name="Rectangle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41076" y="3264292"/>
                    <a:ext cx="595035" cy="369332"/>
                  </a:xfrm>
                  <a:prstGeom prst="rect">
                    <a:avLst/>
                  </a:prstGeom>
                  <a:blipFill rotWithShape="0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189059" y="3472239"/>
                    <a:ext cx="307392" cy="51962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2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2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2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2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89059" y="3472239"/>
                    <a:ext cx="307392" cy="519629"/>
                  </a:xfrm>
                  <a:prstGeom prst="rect">
                    <a:avLst/>
                  </a:prstGeom>
                  <a:blipFill rotWithShape="0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8245253" y="5939106"/>
                    <a:ext cx="195823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oMath>
                      </m:oMathPara>
                    </a14:m>
                    <a:endParaRPr lang="en-US" dirty="0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45253" y="5939106"/>
                    <a:ext cx="195823" cy="276999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 l="-31250" r="-25000" b="-652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7606167" y="4420563"/>
                    <a:ext cx="957185" cy="56387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6167" y="4420563"/>
                    <a:ext cx="957185" cy="563872"/>
                  </a:xfrm>
                  <a:prstGeom prst="rect">
                    <a:avLst/>
                  </a:prstGeom>
                  <a:blipFill rotWithShape="0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2" name="TextBox 11"/>
            <p:cNvSpPr txBox="1"/>
            <p:nvPr/>
          </p:nvSpPr>
          <p:spPr>
            <a:xfrm>
              <a:off x="6907638" y="4535879"/>
              <a:ext cx="489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</a:t>
              </a:r>
              <a:r>
                <a:rPr lang="en-US" dirty="0" smtClean="0"/>
                <a:t>or</a:t>
              </a:r>
              <a:endParaRPr lang="en-US" dirty="0"/>
            </a:p>
          </p:txBody>
        </p:sp>
      </p:grpSp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606014" y="2456226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Entropy per spin:</a:t>
            </a:r>
          </a:p>
        </p:txBody>
      </p:sp>
      <p:sp>
        <p:nvSpPr>
          <p:cNvPr id="61" name="Oval 60"/>
          <p:cNvSpPr/>
          <p:nvPr/>
        </p:nvSpPr>
        <p:spPr>
          <a:xfrm>
            <a:off x="301214" y="2532426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52400" y="723129"/>
                <a:ext cx="8201476" cy="6503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400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15"/>
                                </m:r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15"/>
                                </m:r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/>
                        <m:e>
                          <m:r>
                            <a:rPr lang="en-US" sz="14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p>
                              </m:sSup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p>
                              </m:sSup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400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15"/>
                                </m:rP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m:rPr>
                                  <m:brk m:alnAt="15"/>
                                </m:rP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/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 b="0" i="0" smtClean="0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e>
                          </m:func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14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400">
                                          <a:latin typeface="Cambria Math" panose="02040503050406030204" pitchFamily="18" charset="0"/>
                                        </a:rPr>
                                        <m:t>cosh</m:t>
                                      </m:r>
                                    </m:fName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  <m:nary>
                            <m:naryPr>
                              <m:chr m:val="∑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15"/>
                                    </m:r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15"/>
                                    </m:r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  <m:sup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unc>
                                <m:func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400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e>
                          </m:nary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723129"/>
                <a:ext cx="8201476" cy="650306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4" grpId="0"/>
      <p:bldP spid="35" grpId="0"/>
      <p:bldP spid="41" grpId="0"/>
      <p:bldP spid="2" grpId="0"/>
      <p:bldP spid="42" grpId="0"/>
      <p:bldP spid="43" grpId="0"/>
      <p:bldP spid="44" grpId="0" animBg="1"/>
      <p:bldP spid="3" grpId="0"/>
      <p:bldP spid="4" grpId="0"/>
      <p:bldP spid="45" grpId="0" animBg="1"/>
      <p:bldP spid="47" grpId="0" animBg="1"/>
      <p:bldP spid="48" grpId="0"/>
      <p:bldP spid="50" grpId="0" animBg="1"/>
      <p:bldP spid="5" grpId="0"/>
      <p:bldP spid="60" grpId="0"/>
      <p:bldP spid="61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730667" y="4622770"/>
            <a:ext cx="4236755" cy="2235230"/>
            <a:chOff x="4730667" y="4622770"/>
            <a:chExt cx="4236755" cy="223523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1310" y="4622770"/>
              <a:ext cx="3529311" cy="223523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/>
                <p:cNvSpPr/>
                <p:nvPr/>
              </p:nvSpPr>
              <p:spPr>
                <a:xfrm>
                  <a:off x="4730667" y="4651584"/>
                  <a:ext cx="35067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en-US" i="1" dirty="0">
                    <a:solidFill>
                      <a:schemeClr val="tx2">
                        <a:lumMod val="75000"/>
                      </a:schemeClr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5" name="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0667" y="4651584"/>
                  <a:ext cx="350672" cy="369332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8771599" y="6581001"/>
                  <a:ext cx="19582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en-US" dirty="0">
                    <a:solidFill>
                      <a:schemeClr val="tx2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71599" y="6581001"/>
                  <a:ext cx="195823" cy="276999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l="-31250" r="-25000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685800" y="3048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Internal energy per spin:</a:t>
            </a:r>
          </a:p>
        </p:txBody>
      </p:sp>
      <p:sp>
        <p:nvSpPr>
          <p:cNvPr id="20" name="Oval 19"/>
          <p:cNvSpPr/>
          <p:nvPr/>
        </p:nvSpPr>
        <p:spPr>
          <a:xfrm>
            <a:off x="381000" y="3810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85800" y="838200"/>
                <a:ext cx="58930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We recall from thermodynamics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𝑉𝑀𝐻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838200"/>
                <a:ext cx="5893088" cy="369332"/>
              </a:xfrm>
              <a:prstGeom prst="rect">
                <a:avLst/>
              </a:prstGeom>
              <a:blipFill rotWithShape="0">
                <a:blip r:embed="rId20"/>
                <a:stretch>
                  <a:fillRect l="-932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762000" y="1295400"/>
            <a:ext cx="2935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hich reduces for H=0 to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731286" y="1295400"/>
                <a:ext cx="13980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𝑇𝑆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286" y="1295400"/>
                <a:ext cx="139801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440267" y="186663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914400" y="1676400"/>
                <a:ext cx="1823897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𝑇𝑠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676400"/>
                <a:ext cx="1823897" cy="6090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667000" y="1796272"/>
                <a:ext cx="52697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J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1796272"/>
                <a:ext cx="5269776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18580" y="2487996"/>
                <a:ext cx="1780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J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580" y="2487996"/>
                <a:ext cx="1780359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val 26"/>
          <p:cNvSpPr/>
          <p:nvPr/>
        </p:nvSpPr>
        <p:spPr>
          <a:xfrm>
            <a:off x="456056" y="3036923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834000" y="2966557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000" y="2966557"/>
                <a:ext cx="1456424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376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utoShape 7"/>
          <p:cNvSpPr>
            <a:spLocks noChangeArrowheads="1"/>
          </p:cNvSpPr>
          <p:nvPr/>
        </p:nvSpPr>
        <p:spPr bwMode="auto">
          <a:xfrm>
            <a:off x="2473635" y="303692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69686" y="3671409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847630" y="3601043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630" y="3601043"/>
                <a:ext cx="145642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3347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utoShape 7"/>
          <p:cNvSpPr>
            <a:spLocks noChangeArrowheads="1"/>
          </p:cNvSpPr>
          <p:nvPr/>
        </p:nvSpPr>
        <p:spPr bwMode="auto">
          <a:xfrm>
            <a:off x="2487265" y="3671409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097249" y="2955637"/>
                <a:ext cx="5559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 smtClean="0"/>
                  <a:t>=0</a:t>
                </a:r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249" y="2955637"/>
                <a:ext cx="555986" cy="369332"/>
              </a:xfrm>
              <a:prstGeom prst="rect">
                <a:avLst/>
              </a:prstGeom>
              <a:blipFill rotWithShape="0">
                <a:blip r:embed="rId10"/>
                <a:stretch>
                  <a:fillRect t="-10000" r="-989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097249" y="3589609"/>
                <a:ext cx="5832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 smtClean="0"/>
                  <a:t>=-J</a:t>
                </a:r>
                <a:endParaRPr lang="en-US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249" y="3589609"/>
                <a:ext cx="583237" cy="369332"/>
              </a:xfrm>
              <a:prstGeom prst="rect">
                <a:avLst/>
              </a:prstGeom>
              <a:blipFill rotWithShape="0">
                <a:blip r:embed="rId11"/>
                <a:stretch>
                  <a:fillRect t="-10000" r="-937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760856" y="4716116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Heat capacity per spin:</a:t>
            </a:r>
          </a:p>
        </p:txBody>
      </p:sp>
      <p:sp>
        <p:nvSpPr>
          <p:cNvPr id="40" name="Oval 39"/>
          <p:cNvSpPr/>
          <p:nvPr/>
        </p:nvSpPr>
        <p:spPr>
          <a:xfrm>
            <a:off x="456056" y="4792316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819446" y="5183757"/>
                <a:ext cx="2569421" cy="1460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J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func>
                    </m:oMath>
                  </m:oMathPara>
                </a14:m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cosh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𝐵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den>
                                      </m:f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446" y="5183757"/>
                <a:ext cx="2569421" cy="1460913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722200" y="2095238"/>
            <a:ext cx="4172711" cy="2629162"/>
            <a:chOff x="4722200" y="2095238"/>
            <a:chExt cx="4172711" cy="262916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1043" y="2209800"/>
              <a:ext cx="3559578" cy="2224736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8699088" y="2095238"/>
                  <a:ext cx="19582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en-US" dirty="0">
                    <a:solidFill>
                      <a:schemeClr val="tx2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99088" y="2095238"/>
                  <a:ext cx="195823" cy="27699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28125" r="-2812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4722200" y="3954442"/>
                  <a:ext cx="37645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i="1" dirty="0">
                    <a:solidFill>
                      <a:schemeClr val="tx2">
                        <a:lumMod val="75000"/>
                      </a:schemeClr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2200" y="3954442"/>
                  <a:ext cx="376450" cy="369332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7501015" y="4160528"/>
                  <a:ext cx="957185" cy="56387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01015" y="4160528"/>
                  <a:ext cx="957185" cy="563872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6802486" y="4275844"/>
              <a:ext cx="489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</a:t>
              </a:r>
              <a:r>
                <a:rPr lang="en-US" dirty="0" smtClean="0"/>
                <a:t>or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" grpId="0"/>
      <p:bldP spid="3" grpId="0"/>
      <p:bldP spid="4" grpId="0"/>
      <p:bldP spid="22" grpId="0" animBg="1"/>
      <p:bldP spid="23" grpId="0"/>
      <p:bldP spid="5" grpId="0"/>
      <p:bldP spid="6" grpId="0"/>
      <p:bldP spid="27" grpId="0" animBg="1"/>
      <p:bldP spid="29" grpId="0"/>
      <p:bldP spid="30" grpId="0" animBg="1"/>
      <p:bldP spid="31" grpId="0" animBg="1"/>
      <p:bldP spid="32" grpId="0"/>
      <p:bldP spid="33" grpId="0" animBg="1"/>
      <p:bldP spid="7" grpId="0"/>
      <p:bldP spid="34" grpId="0"/>
      <p:bldP spid="39" grpId="0"/>
      <p:bldP spid="40" grpId="0" animBg="1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905000" y="228600"/>
            <a:ext cx="5486400" cy="728663"/>
            <a:chOff x="990600" y="228600"/>
            <a:chExt cx="7162800" cy="728663"/>
          </a:xfrm>
        </p:grpSpPr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990600" y="228600"/>
              <a:ext cx="7162800" cy="7286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1506878" y="376535"/>
              <a:ext cx="62704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Spin-spin correlation function</a:t>
              </a:r>
              <a:endParaRPr lang="en-US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457200" y="1295400"/>
                <a:ext cx="96012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mic Sans MS" pitchFamily="66" charset="0"/>
                  </a:rPr>
                  <a:t>measures the statistical </a:t>
                </a:r>
                <a:r>
                  <a:rPr lang="en-US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correlation between </a:t>
                </a:r>
                <a:r>
                  <a:rPr lang="en-US" b="1" dirty="0">
                    <a:solidFill>
                      <a:srgbClr val="0070C0"/>
                    </a:solidFill>
                    <a:latin typeface="Comic Sans MS" pitchFamily="66" charset="0"/>
                  </a:rPr>
                  <a:t>the spins (</a:t>
                </a:r>
                <a:r>
                  <a:rPr lang="en-US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random</a:t>
                </a:r>
              </a:p>
              <a:p>
                <a:r>
                  <a:rPr lang="en-US" b="1" dirty="0">
                    <a:solidFill>
                      <a:srgbClr val="0070C0"/>
                    </a:solidFill>
                    <a:latin typeface="Comic Sans MS" pitchFamily="66" charset="0"/>
                  </a:rPr>
                  <a:t> </a:t>
                </a:r>
                <a:r>
                  <a:rPr lang="en-US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         </a:t>
                </a:r>
                <a:r>
                  <a:rPr lang="en-US" b="1" dirty="0">
                    <a:solidFill>
                      <a:srgbClr val="0070C0"/>
                    </a:solidFill>
                    <a:latin typeface="Comic Sans MS" pitchFamily="66" charset="0"/>
                  </a:rPr>
                  <a:t>variables) at position a and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omic Sans MS" pitchFamily="66" charset="0"/>
                  </a:rPr>
                  <a:t>a+b</a:t>
                </a:r>
                <a:endParaRPr lang="en-US" b="1" dirty="0" smtClean="0">
                  <a:solidFill>
                    <a:srgbClr val="0070C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95400"/>
                <a:ext cx="9601200" cy="646331"/>
              </a:xfrm>
              <a:prstGeom prst="rect">
                <a:avLst/>
              </a:prstGeom>
              <a:blipFill rotWithShape="0">
                <a:blip r:embed="rId3"/>
                <a:stretch>
                  <a:fillRect t="-4717" b="-1415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6"/>
          <p:cNvSpPr/>
          <p:nvPr/>
        </p:nvSpPr>
        <p:spPr>
          <a:xfrm>
            <a:off x="152400" y="13716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074130" y="2163450"/>
            <a:ext cx="5029200" cy="602167"/>
            <a:chOff x="2074130" y="2163450"/>
            <a:chExt cx="5029200" cy="602167"/>
          </a:xfrm>
        </p:grpSpPr>
        <p:grpSp>
          <p:nvGrpSpPr>
            <p:cNvPr id="7" name="Group 6"/>
            <p:cNvGrpSpPr/>
            <p:nvPr/>
          </p:nvGrpSpPr>
          <p:grpSpPr>
            <a:xfrm>
              <a:off x="2074130" y="2163450"/>
              <a:ext cx="5029200" cy="232835"/>
              <a:chOff x="914400" y="2857500"/>
              <a:chExt cx="5029200" cy="232835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914400" y="2971800"/>
                <a:ext cx="5029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5"/>
              <p:cNvGrpSpPr/>
              <p:nvPr/>
            </p:nvGrpSpPr>
            <p:grpSpPr>
              <a:xfrm>
                <a:off x="1104900" y="2857500"/>
                <a:ext cx="1600200" cy="228600"/>
                <a:chOff x="2057400" y="3657600"/>
                <a:chExt cx="1600200" cy="228600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>
                  <a:off x="2057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22860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25146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27432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9718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200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4290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6576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52"/>
              <p:cNvGrpSpPr/>
              <p:nvPr/>
            </p:nvGrpSpPr>
            <p:grpSpPr>
              <a:xfrm>
                <a:off x="2895600" y="2861735"/>
                <a:ext cx="1600200" cy="228600"/>
                <a:chOff x="2057400" y="3657600"/>
                <a:chExt cx="1600200" cy="228600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057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2860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25146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7432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9718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200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4290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6576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/>
              <p:cNvGrpSpPr/>
              <p:nvPr/>
            </p:nvGrpSpPr>
            <p:grpSpPr>
              <a:xfrm>
                <a:off x="4724400" y="2857500"/>
                <a:ext cx="1143000" cy="228600"/>
                <a:chOff x="2057400" y="3657600"/>
                <a:chExt cx="1143000" cy="22860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057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2860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5146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27432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29718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3200400" y="3657600"/>
                  <a:ext cx="0" cy="2286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" name="TextBox 7"/>
            <p:cNvSpPr txBox="1"/>
            <p:nvPr/>
          </p:nvSpPr>
          <p:spPr>
            <a:xfrm>
              <a:off x="3264757" y="2396285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355369" y="2396285"/>
              <a:ext cx="532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a</a:t>
              </a:r>
              <a:r>
                <a:rPr lang="en-US" dirty="0" err="1" smtClean="0"/>
                <a:t>+b</a:t>
              </a:r>
              <a:endParaRPr lang="en-US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457200" y="2765617"/>
            <a:ext cx="2374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Intuitive properties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57200" y="3139184"/>
                <a:ext cx="13235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139184"/>
                <a:ext cx="1323504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/>
          <p:cNvSpPr/>
          <p:nvPr/>
        </p:nvSpPr>
        <p:spPr>
          <a:xfrm>
            <a:off x="484352" y="3570618"/>
            <a:ext cx="3316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No interaction between spins</a:t>
            </a:r>
          </a:p>
          <a:p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spins are uncorrelated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dirty="0"/>
          </a:p>
        </p:txBody>
      </p:sp>
      <p:sp>
        <p:nvSpPr>
          <p:cNvPr id="76" name="AutoShape 7"/>
          <p:cNvSpPr>
            <a:spLocks noChangeArrowheads="1"/>
          </p:cNvSpPr>
          <p:nvPr/>
        </p:nvSpPr>
        <p:spPr bwMode="auto">
          <a:xfrm>
            <a:off x="3902930" y="364098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4226135" y="3547603"/>
                <a:ext cx="26459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e>
                    </m:d>
                    <m:d>
                      <m:dPr>
                        <m:begChr m:val="⟨"/>
                        <m:endChr m:val="⟩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=0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135" y="3547603"/>
                <a:ext cx="2645917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9836" r="-115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857739" y="3541853"/>
                <a:ext cx="11627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Comic Sans MS" pitchFamily="66" charset="0"/>
                  </a:rPr>
                  <a:t>f</a:t>
                </a:r>
                <a:r>
                  <a:rPr lang="en-US" dirty="0" smtClean="0">
                    <a:latin typeface="Comic Sans MS" pitchFamily="66" charset="0"/>
                  </a:rPr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739" y="3541853"/>
                <a:ext cx="1162754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71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57200" y="4326219"/>
                <a:ext cx="76738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Interaction creates finite T-dependent correlation on characteristic </a:t>
                </a:r>
              </a:p>
              <a:p>
                <a:r>
                  <a:rPr lang="en-US" dirty="0" smtClean="0">
                    <a:latin typeface="Comic Sans MS" pitchFamily="66" charset="0"/>
                  </a:rPr>
                  <a:t>length scale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326219"/>
                <a:ext cx="7673896" cy="646331"/>
              </a:xfrm>
              <a:prstGeom prst="rect">
                <a:avLst/>
              </a:prstGeom>
              <a:blipFill rotWithShape="0">
                <a:blip r:embed="rId7"/>
                <a:stretch>
                  <a:fillRect l="-635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58952" y="5556984"/>
                <a:ext cx="5424947" cy="8187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…,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 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…,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+ …+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e>
                                  </m:d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2" y="5556984"/>
                <a:ext cx="5424947" cy="81875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 Box 8"/>
              <p:cNvSpPr txBox="1">
                <a:spLocks noChangeArrowheads="1"/>
              </p:cNvSpPr>
              <p:nvPr/>
            </p:nvSpPr>
            <p:spPr bwMode="auto">
              <a:xfrm>
                <a:off x="533400" y="5021950"/>
                <a:ext cx="96012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Let’s calculate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for chain of nearest neighbor interacting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omic Sans MS" pitchFamily="66" charset="0"/>
                  </a:rPr>
                  <a:t>Ising</a:t>
                </a:r>
                <a:r>
                  <a:rPr lang="en-US" b="1" dirty="0" smtClean="0">
                    <a:solidFill>
                      <a:srgbClr val="0070C0"/>
                    </a:solidFill>
                    <a:latin typeface="Comic Sans MS" pitchFamily="66" charset="0"/>
                  </a:rPr>
                  <a:t> spins</a:t>
                </a:r>
              </a:p>
            </p:txBody>
          </p:sp>
        </mc:Choice>
        <mc:Fallback xmlns="">
          <p:sp>
            <p:nvSpPr>
              <p:cNvPr id="78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5021950"/>
                <a:ext cx="9601200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571" t="-10000" b="-2666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Oval 78"/>
          <p:cNvSpPr/>
          <p:nvPr/>
        </p:nvSpPr>
        <p:spPr>
          <a:xfrm>
            <a:off x="228600" y="509815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7" grpId="0" animBg="1"/>
      <p:bldP spid="9" grpId="0"/>
      <p:bldP spid="10" grpId="0"/>
      <p:bldP spid="75" grpId="0"/>
      <p:bldP spid="76" grpId="0" animBg="1"/>
      <p:bldP spid="77" grpId="0"/>
      <p:bldP spid="11" grpId="0"/>
      <p:bldP spid="12" grpId="0"/>
      <p:bldP spid="13" grpId="0"/>
      <p:bldP spid="78" grpId="0"/>
      <p:bldP spid="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304800"/>
                <a:ext cx="4656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To calculate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>
                    <a:latin typeface="Comic Sans MS" pitchFamily="66" charset="0"/>
                  </a:rPr>
                  <a:t> we use a few tricks </a:t>
                </a: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465614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04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8"/>
              <p:cNvSpPr txBox="1">
                <a:spLocks noChangeArrowheads="1"/>
              </p:cNvSpPr>
              <p:nvPr/>
            </p:nvSpPr>
            <p:spPr bwMode="auto">
              <a:xfrm>
                <a:off x="609600" y="762000"/>
                <a:ext cx="8534400" cy="6836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Let’s switch from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𝑱</m:t>
                    </m:r>
                    <m:nary>
                      <m:naryPr>
                        <m:chr m:val="∑"/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to the more general Hamiltonian </a:t>
                </a:r>
              </a:p>
              <a:p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chr m:val="∑"/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𝑱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 </a:t>
                </a:r>
                <a:endParaRPr lang="en-US" b="1" dirty="0" smtClean="0">
                  <a:solidFill>
                    <a:srgbClr val="0070C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762000"/>
                <a:ext cx="8534400" cy="683649"/>
              </a:xfrm>
              <a:prstGeom prst="rect">
                <a:avLst/>
              </a:prstGeom>
              <a:blipFill rotWithShape="0">
                <a:blip r:embed="rId4"/>
                <a:stretch>
                  <a:fillRect l="-571" t="-62500" b="-10089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/>
          <p:cNvSpPr/>
          <p:nvPr/>
        </p:nvSpPr>
        <p:spPr>
          <a:xfrm>
            <a:off x="152400" y="908566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8"/>
              <p:cNvSpPr txBox="1">
                <a:spLocks noChangeArrowheads="1"/>
              </p:cNvSpPr>
              <p:nvPr/>
            </p:nvSpPr>
            <p:spPr bwMode="auto">
              <a:xfrm>
                <a:off x="625784" y="2754868"/>
                <a:ext cx="8534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Let’s first calculate the correlation function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  </a:t>
                </a:r>
                <a:endParaRPr lang="en-US" b="1" dirty="0" smtClean="0">
                  <a:solidFill>
                    <a:srgbClr val="0070C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5784" y="2754868"/>
                <a:ext cx="8534400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643" t="-9836" b="-2459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168584" y="28194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4205" y="1533517"/>
            <a:ext cx="6870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The partition function for the generalized Hamiltonian reads 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4288" y="1808880"/>
                <a:ext cx="2230419" cy="8581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nary>
                            <m:naryPr>
                              <m:chr m:val="∏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nary>
                        </m:e>
                        <m:sup/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88" y="1808880"/>
                <a:ext cx="2230419" cy="8581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68584" y="3200400"/>
                <a:ext cx="6019800" cy="716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nary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84" y="3200400"/>
                <a:ext cx="6019800" cy="71641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752600" y="3993177"/>
                <a:ext cx="3733330" cy="7164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nary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3993177"/>
                <a:ext cx="3733330" cy="71641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846438" y="4846583"/>
                <a:ext cx="1168269" cy="665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438" y="4846583"/>
                <a:ext cx="1168269" cy="66582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846438" y="5618378"/>
                <a:ext cx="2832186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func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tanh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438" y="5618378"/>
                <a:ext cx="2832186" cy="66511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48089" y="6365530"/>
                <a:ext cx="39776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For the special case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en-US" dirty="0" smtClean="0"/>
                  <a:t> we obtain</a:t>
                </a:r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89" y="6365530"/>
                <a:ext cx="3977692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1380" t="-8197" r="-76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525781" y="6365530"/>
                <a:ext cx="20349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tanh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781" y="6365530"/>
                <a:ext cx="2034916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5" grpId="0"/>
      <p:bldP spid="11" grpId="0"/>
      <p:bldP spid="13" grpId="0"/>
      <p:bldP spid="14" grpId="0"/>
      <p:bldP spid="17" grpId="0"/>
      <p:bldP spid="15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767127"/>
            <a:ext cx="2742366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Box 8"/>
              <p:cNvSpPr txBox="1">
                <a:spLocks noChangeArrowheads="1"/>
              </p:cNvSpPr>
              <p:nvPr/>
            </p:nvSpPr>
            <p:spPr bwMode="auto">
              <a:xfrm>
                <a:off x="685800" y="212416"/>
                <a:ext cx="6629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Let’s now calculate the correlation function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  </a:t>
                </a:r>
                <a:endParaRPr lang="en-US" b="1" dirty="0" smtClean="0">
                  <a:solidFill>
                    <a:srgbClr val="0070C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212416"/>
                <a:ext cx="6629400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828" t="-10000" b="-2666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228600" y="293132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5800" y="762000"/>
            <a:ext cx="1654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Per definition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0" y="1131332"/>
                <a:ext cx="6019800" cy="716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nary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31332"/>
                <a:ext cx="6019800" cy="71641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85800" y="2000351"/>
            <a:ext cx="21515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use the trick 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90800" y="1989665"/>
                <a:ext cx="2320828" cy="37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1989665"/>
                <a:ext cx="2320828" cy="37394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14796" y="2546563"/>
                <a:ext cx="40520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96" y="2546563"/>
                <a:ext cx="4052071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28600" y="3276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41690" y="3032692"/>
                <a:ext cx="6019800" cy="716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nary>
                        <m:naryPr>
                          <m:chr m:val="∑"/>
                          <m:limLoc m:val="subSup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US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nary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690" y="3032692"/>
                <a:ext cx="6019800" cy="71641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513110" y="4053908"/>
                <a:ext cx="2133600" cy="716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110" y="4053908"/>
                <a:ext cx="2133600" cy="71641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316823" y="4227449"/>
                <a:ext cx="2133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tanh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tanh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6823" y="4227449"/>
                <a:ext cx="2133600" cy="369332"/>
              </a:xfrm>
              <a:prstGeom prst="rect">
                <a:avLst/>
              </a:prstGeom>
              <a:blipFill rotWithShape="0">
                <a:blip r:embed="rId8"/>
                <a:stretch>
                  <a:fillRect r="-857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450423" y="4249498"/>
                <a:ext cx="37063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For the special case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𝐽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0423" y="4249498"/>
                <a:ext cx="3706399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131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067802" y="4903556"/>
                <a:ext cx="23517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802" y="4903556"/>
                <a:ext cx="2351798" cy="369332"/>
              </a:xfrm>
              <a:prstGeom prst="rect">
                <a:avLst/>
              </a:prstGeom>
              <a:blipFill rotWithShape="0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28600" y="620005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363554" y="6073902"/>
                <a:ext cx="2148858" cy="374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tanh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𝐽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554" y="6073902"/>
                <a:ext cx="2148858" cy="374270"/>
              </a:xfrm>
              <a:prstGeom prst="rect">
                <a:avLst/>
              </a:prstGeom>
              <a:blipFill rotWithShape="0">
                <a:blip r:embed="rId11"/>
                <a:stretch>
                  <a:fillRect t="-6452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954046" y="4919453"/>
            <a:ext cx="1208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we obtain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22332" y="4648200"/>
            <a:ext cx="3437296" cy="2136577"/>
            <a:chOff x="4522332" y="4648200"/>
            <a:chExt cx="3437296" cy="2136577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1628" y="4648200"/>
              <a:ext cx="3048000" cy="1940351"/>
            </a:xfrm>
            <a:prstGeom prst="rect">
              <a:avLst/>
            </a:prstGeom>
          </p:spPr>
        </p:pic>
        <p:cxnSp>
          <p:nvCxnSpPr>
            <p:cNvPr id="22" name="Straight Arrow Connector 21"/>
            <p:cNvCxnSpPr/>
            <p:nvPr/>
          </p:nvCxnSpPr>
          <p:spPr>
            <a:xfrm flipV="1">
              <a:off x="5334000" y="4919453"/>
              <a:ext cx="838200" cy="13048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227186" y="4749386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T-&gt;0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 rot="16200000">
                  <a:off x="4241679" y="5054860"/>
                  <a:ext cx="8690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a:rPr lang="en-US" sz="14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241679" y="5054860"/>
                  <a:ext cx="869084" cy="30777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/>
                <p:cNvSpPr/>
                <p:nvPr/>
              </p:nvSpPr>
              <p:spPr>
                <a:xfrm>
                  <a:off x="7543800" y="6477000"/>
                  <a:ext cx="324896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3800" y="6477000"/>
                  <a:ext cx="324896" cy="307777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80605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3" grpId="0" animBg="1"/>
      <p:bldP spid="4" grpId="0"/>
      <p:bldP spid="5" grpId="0"/>
      <p:bldP spid="6" grpId="0"/>
      <p:bldP spid="7" grpId="0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72472" y="2667000"/>
            <a:ext cx="2146928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667000" y="228600"/>
            <a:ext cx="3429000" cy="728663"/>
            <a:chOff x="990600" y="228600"/>
            <a:chExt cx="7162800" cy="728663"/>
          </a:xfrm>
        </p:grpSpPr>
        <p:sp>
          <p:nvSpPr>
            <p:cNvPr id="3" name="Rectangle 26"/>
            <p:cNvSpPr>
              <a:spLocks noChangeArrowheads="1"/>
            </p:cNvSpPr>
            <p:nvPr/>
          </p:nvSpPr>
          <p:spPr bwMode="auto">
            <a:xfrm>
              <a:off x="990600" y="228600"/>
              <a:ext cx="7162800" cy="7286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4" name="Text Box 9"/>
            <p:cNvSpPr txBox="1">
              <a:spLocks noChangeArrowheads="1"/>
            </p:cNvSpPr>
            <p:nvPr/>
          </p:nvSpPr>
          <p:spPr bwMode="auto">
            <a:xfrm>
              <a:off x="1506878" y="376535"/>
              <a:ext cx="62704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mic Sans MS" pitchFamily="66" charset="0"/>
                </a:rPr>
                <a:t>C</a:t>
              </a:r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orrelation length</a:t>
              </a:r>
              <a:endParaRPr lang="en-US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6200" y="990600"/>
                <a:ext cx="899160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The last figure suggests:</a:t>
                </a:r>
              </a:p>
              <a:p>
                <a:r>
                  <a:rPr lang="en-US" b="1" dirty="0">
                    <a:solidFill>
                      <a:srgbClr val="0070C0"/>
                    </a:solidFill>
                  </a:rPr>
                  <a:t>C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orrelation between spins decays with increasing separation of the spin </a:t>
                </a:r>
                <a:r>
                  <a:rPr lang="en-US" b="1" dirty="0">
                    <a:solidFill>
                      <a:srgbClr val="0070C0"/>
                    </a:solidFill>
                  </a:rPr>
                  <a:t>o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n a characteristic 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T-dependent length scale we will call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𝝃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990600"/>
                <a:ext cx="8991600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610" t="-3974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52400" y="2156986"/>
                <a:ext cx="2148858" cy="374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tanh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𝐽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156986"/>
                <a:ext cx="2148858" cy="374270"/>
              </a:xfrm>
              <a:prstGeom prst="rect">
                <a:avLst/>
              </a:prstGeom>
              <a:blipFill rotWithShape="0">
                <a:blip r:embed="rId3"/>
                <a:stretch>
                  <a:fillRect t="-819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09496" y="2179813"/>
                <a:ext cx="1429302" cy="3286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</a:rPr>
                                            <m:t>tanh</m:t>
                                          </m:r>
                                        </m:fNam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</m:sSup>
                            </m:e>
                          </m:func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9496" y="2179813"/>
                <a:ext cx="1429302" cy="328616"/>
              </a:xfrm>
              <a:prstGeom prst="rect">
                <a:avLst/>
              </a:prstGeom>
              <a:blipFill rotWithShape="0">
                <a:blip r:embed="rId4"/>
                <a:stretch>
                  <a:fillRect l="-1709" t="-1887" r="-427" b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47036" y="2192445"/>
                <a:ext cx="1608517" cy="338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</a:rPr>
                                            <m:t>tanh</m:t>
                                          </m:r>
                                        </m:fNam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  <m:sup/>
                              </m:sSup>
                            </m:e>
                          </m:func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7036" y="2192445"/>
                <a:ext cx="1608517" cy="338811"/>
              </a:xfrm>
              <a:prstGeom prst="rect">
                <a:avLst/>
              </a:prstGeom>
              <a:blipFill rotWithShape="0">
                <a:blip r:embed="rId5"/>
                <a:stretch>
                  <a:fillRect l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32073" y="2079081"/>
                <a:ext cx="895630" cy="4521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𝜉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</m:d>
                                </m:den>
                              </m:f>
                            </m:e>
                          </m:func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073" y="2079081"/>
                <a:ext cx="895630" cy="4521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28600" y="297164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8998" y="2802405"/>
                <a:ext cx="1899944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e>
                                  </m:func>
                                </m:e>
                              </m:func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98" y="2802405"/>
                <a:ext cx="1899944" cy="56707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912974" y="2932055"/>
                <a:ext cx="397083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Note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tanh</m:t>
                        </m:r>
                      </m:fName>
                      <m:e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</m:func>
                    <m:r>
                      <a:rPr lang="en-US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sz="1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 and thus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func>
                          <m:funcPr>
                            <m:ctrlP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tanh</m:t>
                            </m:r>
                          </m:fName>
                          <m:e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𝐽</m:t>
                            </m:r>
                            <m:r>
                              <a:rPr lang="en-US" sz="1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&lt;0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1400" dirty="0" smtClean="0">
                    <a:solidFill>
                      <a:srgbClr val="92D050"/>
                    </a:solidFill>
                    <a:latin typeface="Comic Sans MS" pitchFamily="66" charset="0"/>
                  </a:rPr>
                  <a:t>  </a:t>
                </a:r>
                <a:endParaRPr lang="en-US" sz="1400" dirty="0">
                  <a:solidFill>
                    <a:srgbClr val="92D05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2974" y="2932055"/>
                <a:ext cx="3970831" cy="307777"/>
              </a:xfrm>
              <a:prstGeom prst="rect">
                <a:avLst/>
              </a:prstGeom>
              <a:blipFill rotWithShape="0">
                <a:blip r:embed="rId8"/>
                <a:stretch>
                  <a:fillRect l="-461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28600" y="3884353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Discussion</a:t>
            </a:r>
          </a:p>
        </p:txBody>
      </p:sp>
      <p:sp>
        <p:nvSpPr>
          <p:cNvPr id="17" name="Oval 16"/>
          <p:cNvSpPr/>
          <p:nvPr/>
        </p:nvSpPr>
        <p:spPr>
          <a:xfrm>
            <a:off x="453260" y="4480928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831204" y="4410562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204" y="4410562"/>
                <a:ext cx="145642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3347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470839" y="448092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66890" y="5115414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44834" y="5045048"/>
                <a:ext cx="14564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Comic Sans MS" pitchFamily="66" charset="0"/>
                  </a:rPr>
                  <a:t>T-&gt;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834" y="5045048"/>
                <a:ext cx="1456424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376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2484469" y="5115414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912974" y="4385855"/>
                <a:ext cx="12759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tanh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</m:func>
                    <m:r>
                      <a:rPr lang="en-US" b="0" i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 smtClean="0"/>
                  <a:t>0</a:t>
                </a:r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2974" y="4385855"/>
                <a:ext cx="1275990" cy="369332"/>
              </a:xfrm>
              <a:prstGeom prst="rect">
                <a:avLst/>
              </a:prstGeom>
              <a:blipFill rotWithShape="0">
                <a:blip r:embed="rId11"/>
                <a:stretch>
                  <a:fillRect t="-8197" r="-287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4238121" y="447626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542921" y="4376424"/>
                <a:ext cx="18468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</m:func>
                            </m:e>
                          </m:fun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921" y="4376424"/>
                <a:ext cx="1846852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AutoShape 7"/>
          <p:cNvSpPr>
            <a:spLocks noChangeArrowheads="1"/>
          </p:cNvSpPr>
          <p:nvPr/>
        </p:nvSpPr>
        <p:spPr bwMode="auto">
          <a:xfrm>
            <a:off x="6445069" y="446714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793026" y="4376424"/>
                <a:ext cx="16599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3026" y="4376424"/>
                <a:ext cx="1659942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866647" y="4809369"/>
                <a:ext cx="5562357" cy="707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647" y="4809369"/>
                <a:ext cx="5562357" cy="70731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657600" y="5538124"/>
                <a:ext cx="4583049" cy="707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538124"/>
                <a:ext cx="4583049" cy="7073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utoShape 7"/>
          <p:cNvSpPr>
            <a:spLocks noChangeArrowheads="1"/>
          </p:cNvSpPr>
          <p:nvPr/>
        </p:nvSpPr>
        <p:spPr bwMode="auto">
          <a:xfrm>
            <a:off x="2466542" y="6400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866647" y="6324724"/>
                <a:ext cx="3935373" cy="3822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tanh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≈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≈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p>
                                  </m:sSup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647" y="6324724"/>
                <a:ext cx="3935373" cy="382284"/>
              </a:xfrm>
              <a:prstGeom prst="rect">
                <a:avLst/>
              </a:prstGeom>
              <a:blipFill rotWithShape="0">
                <a:blip r:embed="rId16"/>
                <a:stretch>
                  <a:fillRect b="-14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utoShape 7"/>
          <p:cNvSpPr>
            <a:spLocks noChangeArrowheads="1"/>
          </p:cNvSpPr>
          <p:nvPr/>
        </p:nvSpPr>
        <p:spPr bwMode="auto">
          <a:xfrm>
            <a:off x="6802020" y="6439971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7106820" y="6219540"/>
                <a:ext cx="206550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→0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𝐽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820" y="6219540"/>
                <a:ext cx="2065501" cy="610936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6389773" y="2504619"/>
            <a:ext cx="2622708" cy="1624104"/>
            <a:chOff x="6389773" y="2504619"/>
            <a:chExt cx="2622708" cy="162410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9773" y="2504619"/>
              <a:ext cx="2622708" cy="1624104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Rectangle 12"/>
                <p:cNvSpPr/>
                <p:nvPr/>
              </p:nvSpPr>
              <p:spPr>
                <a:xfrm>
                  <a:off x="7945889" y="2586615"/>
                  <a:ext cx="9877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tanh</m:t>
                        </m:r>
                        <m:r>
                          <a:rPr lang="en-US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5889" y="2586615"/>
                  <a:ext cx="987771" cy="369332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1581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5" grpId="0"/>
      <p:bldP spid="6" grpId="0"/>
      <p:bldP spid="8" grpId="0"/>
      <p:bldP spid="9" grpId="0"/>
      <p:bldP spid="10" grpId="0"/>
      <p:bldP spid="11" grpId="0" animBg="1"/>
      <p:bldP spid="12" grpId="0"/>
      <p:bldP spid="14" grpId="0"/>
      <p:bldP spid="16" grpId="0"/>
      <p:bldP spid="17" grpId="0" animBg="1"/>
      <p:bldP spid="18" grpId="0"/>
      <p:bldP spid="19" grpId="0" animBg="1"/>
      <p:bldP spid="20" grpId="0" animBg="1"/>
      <p:bldP spid="21" grpId="0"/>
      <p:bldP spid="22" grpId="0" animBg="1"/>
      <p:bldP spid="23" grpId="0"/>
      <p:bldP spid="25" grpId="0" animBg="1"/>
      <p:bldP spid="27" grpId="0" animBg="1"/>
      <p:bldP spid="28" grpId="0"/>
      <p:bldP spid="29" grpId="0"/>
      <p:bldP spid="30" grpId="0"/>
      <p:bldP spid="31" grpId="0" animBg="1"/>
      <p:bldP spid="32" grpId="0"/>
      <p:bldP spid="33" grpId="0" animBg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2209800" cy="23797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228600"/>
                <a:ext cx="800100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Significance of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𝝃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b="1" dirty="0">
                    <a:solidFill>
                      <a:srgbClr val="0070C0"/>
                    </a:solidFill>
                  </a:rPr>
                  <a:t>is more transparent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for higher spatial dimensions (2d, 3d) where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𝝃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diverges at finite temperature T</a:t>
                </a:r>
                <a:r>
                  <a:rPr lang="en-US" b="1" baseline="-25000" dirty="0" smtClean="0">
                    <a:solidFill>
                      <a:srgbClr val="0070C0"/>
                    </a:solidFill>
                  </a:rPr>
                  <a:t>c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:endParaRPr lang="en-US" b="1" dirty="0">
                  <a:solidFill>
                    <a:srgbClr val="0070C0"/>
                  </a:solidFill>
                </a:endParaRP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8600"/>
                <a:ext cx="8001000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609" t="-39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493015" y="1035534"/>
            <a:ext cx="2152220" cy="2310775"/>
          </a:xfrm>
          <a:custGeom>
            <a:avLst/>
            <a:gdLst>
              <a:gd name="connsiteX0" fmla="*/ 769343 w 2152220"/>
              <a:gd name="connsiteY0" fmla="*/ 247 h 2310775"/>
              <a:gd name="connsiteX1" fmla="*/ 575134 w 2152220"/>
              <a:gd name="connsiteY1" fmla="*/ 89259 h 2310775"/>
              <a:gd name="connsiteX2" fmla="*/ 421385 w 2152220"/>
              <a:gd name="connsiteY2" fmla="*/ 461493 h 2310775"/>
              <a:gd name="connsiteX3" fmla="*/ 81520 w 2152220"/>
              <a:gd name="connsiteY3" fmla="*/ 574781 h 2310775"/>
              <a:gd name="connsiteX4" fmla="*/ 32967 w 2152220"/>
              <a:gd name="connsiteY4" fmla="*/ 1626746 h 2310775"/>
              <a:gd name="connsiteX5" fmla="*/ 502305 w 2152220"/>
              <a:gd name="connsiteY5" fmla="*/ 1748126 h 2310775"/>
              <a:gd name="connsiteX6" fmla="*/ 615594 w 2152220"/>
              <a:gd name="connsiteY6" fmla="*/ 2209372 h 2310775"/>
              <a:gd name="connsiteX7" fmla="*/ 1562362 w 2152220"/>
              <a:gd name="connsiteY7" fmla="*/ 2274108 h 2310775"/>
              <a:gd name="connsiteX8" fmla="*/ 2064068 w 2152220"/>
              <a:gd name="connsiteY8" fmla="*/ 2266016 h 2310775"/>
              <a:gd name="connsiteX9" fmla="*/ 2120712 w 2152220"/>
              <a:gd name="connsiteY9" fmla="*/ 1731942 h 2310775"/>
              <a:gd name="connsiteX10" fmla="*/ 1724203 w 2152220"/>
              <a:gd name="connsiteY10" fmla="*/ 1659114 h 2310775"/>
              <a:gd name="connsiteX11" fmla="*/ 1020196 w 2152220"/>
              <a:gd name="connsiteY11" fmla="*/ 1642930 h 2310775"/>
              <a:gd name="connsiteX12" fmla="*/ 931183 w 2152220"/>
              <a:gd name="connsiteY12" fmla="*/ 1149316 h 2310775"/>
              <a:gd name="connsiteX13" fmla="*/ 502305 w 2152220"/>
              <a:gd name="connsiteY13" fmla="*/ 1116947 h 2310775"/>
              <a:gd name="connsiteX14" fmla="*/ 461845 w 2152220"/>
              <a:gd name="connsiteY14" fmla="*/ 671885 h 2310775"/>
              <a:gd name="connsiteX15" fmla="*/ 777435 w 2152220"/>
              <a:gd name="connsiteY15" fmla="*/ 550505 h 2310775"/>
              <a:gd name="connsiteX16" fmla="*/ 995920 w 2152220"/>
              <a:gd name="connsiteY16" fmla="*/ 501953 h 2310775"/>
              <a:gd name="connsiteX17" fmla="*/ 1028288 w 2152220"/>
              <a:gd name="connsiteY17" fmla="*/ 81167 h 2310775"/>
              <a:gd name="connsiteX18" fmla="*/ 769343 w 2152220"/>
              <a:gd name="connsiteY18" fmla="*/ 247 h 2310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52220" h="2310775">
                <a:moveTo>
                  <a:pt x="769343" y="247"/>
                </a:moveTo>
                <a:cubicBezTo>
                  <a:pt x="693817" y="1596"/>
                  <a:pt x="633127" y="12385"/>
                  <a:pt x="575134" y="89259"/>
                </a:cubicBezTo>
                <a:cubicBezTo>
                  <a:pt x="517141" y="166133"/>
                  <a:pt x="503654" y="380573"/>
                  <a:pt x="421385" y="461493"/>
                </a:cubicBezTo>
                <a:cubicBezTo>
                  <a:pt x="339116" y="542413"/>
                  <a:pt x="146256" y="380572"/>
                  <a:pt x="81520" y="574781"/>
                </a:cubicBezTo>
                <a:cubicBezTo>
                  <a:pt x="16784" y="768990"/>
                  <a:pt x="-37164" y="1431189"/>
                  <a:pt x="32967" y="1626746"/>
                </a:cubicBezTo>
                <a:cubicBezTo>
                  <a:pt x="103098" y="1822304"/>
                  <a:pt x="405200" y="1651022"/>
                  <a:pt x="502305" y="1748126"/>
                </a:cubicBezTo>
                <a:cubicBezTo>
                  <a:pt x="599409" y="1845230"/>
                  <a:pt x="438918" y="2121708"/>
                  <a:pt x="615594" y="2209372"/>
                </a:cubicBezTo>
                <a:cubicBezTo>
                  <a:pt x="792270" y="2297036"/>
                  <a:pt x="1320950" y="2264667"/>
                  <a:pt x="1562362" y="2274108"/>
                </a:cubicBezTo>
                <a:cubicBezTo>
                  <a:pt x="1803774" y="2283549"/>
                  <a:pt x="1971010" y="2356377"/>
                  <a:pt x="2064068" y="2266016"/>
                </a:cubicBezTo>
                <a:cubicBezTo>
                  <a:pt x="2157126" y="2175655"/>
                  <a:pt x="2177356" y="1833092"/>
                  <a:pt x="2120712" y="1731942"/>
                </a:cubicBezTo>
                <a:cubicBezTo>
                  <a:pt x="2064068" y="1630792"/>
                  <a:pt x="1907622" y="1673949"/>
                  <a:pt x="1724203" y="1659114"/>
                </a:cubicBezTo>
                <a:cubicBezTo>
                  <a:pt x="1540784" y="1644279"/>
                  <a:pt x="1152366" y="1727896"/>
                  <a:pt x="1020196" y="1642930"/>
                </a:cubicBezTo>
                <a:cubicBezTo>
                  <a:pt x="888026" y="1557964"/>
                  <a:pt x="1017498" y="1236980"/>
                  <a:pt x="931183" y="1149316"/>
                </a:cubicBezTo>
                <a:cubicBezTo>
                  <a:pt x="844868" y="1061652"/>
                  <a:pt x="580528" y="1196519"/>
                  <a:pt x="502305" y="1116947"/>
                </a:cubicBezTo>
                <a:cubicBezTo>
                  <a:pt x="424082" y="1037375"/>
                  <a:pt x="415990" y="766292"/>
                  <a:pt x="461845" y="671885"/>
                </a:cubicBezTo>
                <a:cubicBezTo>
                  <a:pt x="507700" y="577478"/>
                  <a:pt x="688422" y="578827"/>
                  <a:pt x="777435" y="550505"/>
                </a:cubicBezTo>
                <a:cubicBezTo>
                  <a:pt x="866448" y="522183"/>
                  <a:pt x="954111" y="580176"/>
                  <a:pt x="995920" y="501953"/>
                </a:cubicBezTo>
                <a:cubicBezTo>
                  <a:pt x="1037729" y="423730"/>
                  <a:pt x="1060656" y="162087"/>
                  <a:pt x="1028288" y="81167"/>
                </a:cubicBezTo>
                <a:cubicBezTo>
                  <a:pt x="995920" y="247"/>
                  <a:pt x="844869" y="-1102"/>
                  <a:pt x="769343" y="247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639792" y="2286000"/>
            <a:ext cx="555165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211286" y="1688655"/>
            <a:ext cx="52517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At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baseline="-25000" dirty="0" smtClean="0">
                <a:latin typeface="Comic Sans MS" pitchFamily="66" charset="0"/>
              </a:rPr>
              <a:t>c</a:t>
            </a:r>
            <a:r>
              <a:rPr lang="en-US" dirty="0" smtClean="0">
                <a:latin typeface="Comic Sans MS" pitchFamily="66" charset="0"/>
              </a:rPr>
              <a:t> fluctuations on all length scales including</a:t>
            </a:r>
          </a:p>
          <a:p>
            <a:r>
              <a:rPr lang="en-US" dirty="0">
                <a:latin typeface="Comic Sans MS" pitchFamily="66" charset="0"/>
              </a:rPr>
              <a:t>l</a:t>
            </a:r>
            <a:r>
              <a:rPr lang="en-US" dirty="0" smtClean="0">
                <a:latin typeface="Comic Sans MS" pitchFamily="66" charset="0"/>
              </a:rPr>
              <a:t>ength scale of the entire sample 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352800" y="24003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691317" y="2301898"/>
                <a:ext cx="1770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𝝃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sub>
                          </m:sSub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317" y="2301898"/>
                <a:ext cx="1770806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20659" y="3604821"/>
                <a:ext cx="7990329" cy="6907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W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𝐢𝐭𝐡</m:t>
                    </m:r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𝝃</m:t>
                    </m:r>
                    <m:d>
                      <m:d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also </a:t>
                </a:r>
                <a:r>
                  <a:rPr lang="en-US" b="1" dirty="0">
                    <a:solidFill>
                      <a:srgbClr val="0070C0"/>
                    </a:solidFill>
                  </a:rPr>
                  <a:t>the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susceptibility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𝝌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</m:d>
                    <m:r>
                      <m:rPr>
                        <m:nor/>
                      </m:rPr>
                      <a:rPr lang="en-US" b="1" dirty="0">
                        <a:solidFill>
                          <a:srgbClr val="0070C0"/>
                        </a:solidFill>
                      </a:rPr>
                      <m:t>diverges</m:t>
                    </m:r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because there is a general relation 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between 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𝝌</m:t>
                    </m:r>
                    <m:d>
                      <m:d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</m:d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 and the sum of spin-spin correlation functions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𝐢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𝐣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59" y="3604821"/>
                <a:ext cx="7990329" cy="690702"/>
              </a:xfrm>
              <a:prstGeom prst="rect">
                <a:avLst/>
              </a:prstGeom>
              <a:blipFill rotWithShape="0">
                <a:blip r:embed="rId5"/>
                <a:stretch>
                  <a:fillRect l="-610" t="-4386" r="-381" b="-9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73331" y="4496855"/>
                <a:ext cx="3558988" cy="895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𝜒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</m:func>
                      <m:limLow>
                        <m:limLow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31" y="4496855"/>
                <a:ext cx="3558988" cy="89556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790419" y="4480379"/>
                <a:ext cx="4711354" cy="9089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limLow>
                        <m:limLow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 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</m:s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</m:sSup>
                                </m:e>
                              </m:nary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419" y="4480379"/>
                <a:ext cx="4711354" cy="9089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98928" y="5515777"/>
                <a:ext cx="8706871" cy="636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nary>
                        <m:naryPr>
                          <m:chr m:val="∑"/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</m:sSup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…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sub>
                                        <m:sup/>
                                        <m:e>
                                          <m:d>
                                            <m:d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nary>
                                                <m:naryPr>
                                                  <m:chr m:val="∑"/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naryPr>
                                                <m:sub>
                                                  <m:r>
                                                    <m:rPr>
                                                      <m:brk m:alnAt="23"/>
                                                    </m:r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sup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nary>
                                            </m:e>
                                          </m:d>
                                          <m:sSup>
                                            <m:sSup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𝐽</m:t>
                                              </m:r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nary>
                                                <m:naryPr>
                                                  <m:chr m:val="∑"/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naryPr>
                                                <m:sub>
                                                  <m:r>
                                                    <m:rPr>
                                                      <m:brk m:alnAt="23"/>
                                                    </m:r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sup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+1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nary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  <m:nary>
                                                <m:naryPr>
                                                  <m:chr m:val="∑"/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naryPr>
                                                <m:sub>
                                                  <m:r>
                                                    <m:rPr>
                                                      <m:brk m:alnAt="23"/>
                                                    </m:r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sup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1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nary>
                                            </m:sup>
                                          </m:sSup>
                                        </m:e>
                                      </m:nary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…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b>
                                          </m:sSub>
                                        </m:sub>
                                        <m:sup/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sub>
                                          </m:sSub>
                                          <m:sSup>
                                            <m:sSupPr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𝐽</m:t>
                                              </m:r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nary>
                                                <m:naryPr>
                                                  <m:chr m:val="∑"/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naryPr>
                                                <m:sub>
                                                  <m:r>
                                                    <m:rPr>
                                                      <m:brk m:alnAt="23"/>
                                                    </m:r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sup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+1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nary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 </m:t>
                                              </m:r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  <m:nary>
                                                <m:naryPr>
                                                  <m:chr m:val="∑"/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naryPr>
                                                <m:sub>
                                                  <m:r>
                                                    <m:rPr>
                                                      <m:brk m:alnAt="23"/>
                                                    </m:r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sup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sz="1400" i="1"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nary>
                                            </m:sup>
                                          </m:sSup>
                                        </m:e>
                                      </m:nary>
                                    </m:e>
                                  </m:d>
                                </m:e>
                              </m:nary>
                            </m:num>
                            <m:den>
                              <m:sSup>
                                <m:sSupPr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p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28" y="5515777"/>
                <a:ext cx="8706871" cy="63652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90764" y="6072254"/>
                <a:ext cx="6919636" cy="6365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nary>
                        <m:naryPr>
                          <m:chr m:val="∑"/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…</m:t>
                                  </m:r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23"/>
                                        </m:rP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  <m:r>
                                                <a:rPr lang="en-US" sz="11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11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h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p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nary>
                                    </m:sup>
                                  </m:sSup>
                                </m:e>
                              </m:nary>
                            </m:num>
                            <m:den>
                              <m:sSup>
                                <m:sSupPr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p/>
                              </m:sSup>
                            </m:den>
                          </m:f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…</m:t>
                                      </m:r>
                                      <m:r>
                                        <a:rPr lang="en-US" sz="11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d>
                                        <m:d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e>
                                      </m:d>
                                      <m:sSup>
                                        <m:sSupPr>
                                          <m:ctrl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+1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1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1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1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  <m:d>
                                <m:d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23"/>
                                        </m:r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…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m:rPr>
                                              <m:brk m:alnAt="23"/>
                                            </m:r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+1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 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  <m:nary>
                                            <m:naryPr>
                                              <m:chr m:val="∑"/>
                                              <m:ctrl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 m:alnAt="23"/>
                                                </m:rP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𝑁</m:t>
                                              </m:r>
                                            </m:sup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nary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p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64" y="6072254"/>
                <a:ext cx="6919636" cy="636521"/>
              </a:xfrm>
              <a:prstGeom prst="rect">
                <a:avLst/>
              </a:prstGeom>
              <a:blipFill rotWithShape="0">
                <a:blip r:embed="rId9"/>
                <a:stretch>
                  <a:fillRect r="-21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59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6431&quot;&gt;&lt;object type=&quot;3&quot; unique_id=&quot;16432&quot;&gt;&lt;property id=&quot;20148&quot; value=&quot;5&quot;/&gt;&lt;property id=&quot;20300&quot; value=&quot;Slide 1&quot;/&gt;&lt;property id=&quot;20307&quot; value=&quot;256&quot;/&gt;&lt;/object&gt;&lt;object type=&quot;3&quot; unique_id=&quot;16433&quot;&gt;&lt;property id=&quot;20148&quot; value=&quot;5&quot;/&gt;&lt;property id=&quot;20300&quot; value=&quot;Slide 2&quot;/&gt;&lt;property id=&quot;20307&quot; value=&quot;261&quot;/&gt;&lt;/object&gt;&lt;object type=&quot;3&quot; unique_id=&quot;16434&quot;&gt;&lt;property id=&quot;20148&quot; value=&quot;5&quot;/&gt;&lt;property id=&quot;20300&quot; value=&quot;Slide 3&quot;/&gt;&lt;property id=&quot;20307&quot; value=&quot;257&quot;/&gt;&lt;/object&gt;&lt;object type=&quot;3&quot; unique_id=&quot;16435&quot;&gt;&lt;property id=&quot;20148&quot; value=&quot;5&quot;/&gt;&lt;property id=&quot;20300&quot; value=&quot;Slide 4&quot;/&gt;&lt;property id=&quot;20307&quot; value=&quot;262&quot;/&gt;&lt;/object&gt;&lt;object type=&quot;3&quot; unique_id=&quot;16437&quot;&gt;&lt;property id=&quot;20148&quot; value=&quot;5&quot;/&gt;&lt;property id=&quot;20300&quot; value=&quot;Slide 5&quot;/&gt;&lt;property id=&quot;20307&quot; value=&quot;265&quot;/&gt;&lt;/object&gt;&lt;object type=&quot;3&quot; unique_id=&quot;16438&quot;&gt;&lt;property id=&quot;20148&quot; value=&quot;5&quot;/&gt;&lt;property id=&quot;20300&quot; value=&quot;Slide 6&quot;/&gt;&lt;property id=&quot;20307&quot; value=&quot;266&quot;/&gt;&lt;/object&gt;&lt;object type=&quot;3&quot; unique_id=&quot;16522&quot;&gt;&lt;property id=&quot;20148&quot; value=&quot;5&quot;/&gt;&lt;property id=&quot;20300&quot; value=&quot;Slide 7&quot;/&gt;&lt;property id=&quot;20307&quot; value=&quot;267&quot;/&gt;&lt;/object&gt;&lt;object type=&quot;3&quot; unique_id=&quot;16604&quot;&gt;&lt;property id=&quot;20148&quot; value=&quot;5&quot;/&gt;&lt;property id=&quot;20300&quot; value=&quot;Slide 8&quot;/&gt;&lt;property id=&quot;20307&quot; value=&quot;268&quot;/&gt;&lt;/object&gt;&lt;object type=&quot;3&quot; unique_id=&quot;16655&quot;&gt;&lt;property id=&quot;20148&quot; value=&quot;5&quot;/&gt;&lt;property id=&quot;20300&quot; value=&quot;Slide 9&quot;/&gt;&lt;property id=&quot;20307&quot; value=&quot;269&quot;/&gt;&lt;/object&gt;&lt;object type=&quot;3&quot; unique_id=&quot;16821&quot;&gt;&lt;property id=&quot;20148&quot; value=&quot;5&quot;/&gt;&lt;property id=&quot;20300&quot; value=&quot;Slide 10&quot;/&gt;&lt;property id=&quot;20307&quot; value=&quot;270&quot;/&gt;&lt;/object&gt;&lt;object type=&quot;3&quot; unique_id=&quot;16907&quot;&gt;&lt;property id=&quot;20148&quot; value=&quot;5&quot;/&gt;&lt;property id=&quot;20300&quot; value=&quot;Slide 11&quot;/&gt;&lt;property id=&quot;20307&quot; value=&quot;271&quot;/&gt;&lt;/object&gt;&lt;object type=&quot;3&quot; unique_id=&quot;16908&quot;&gt;&lt;property id=&quot;20148&quot; value=&quot;5&quot;/&gt;&lt;property id=&quot;20300&quot; value=&quot;Slide 12&quot;/&gt;&lt;property id=&quot;20307&quot; value=&quot;272&quot;/&gt;&lt;/object&gt;&lt;/object&gt;&lt;object type=&quot;8&quot; unique_id=&quot;1645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14881</TotalTime>
  <Words>532</Words>
  <Application>Microsoft Office PowerPoint</Application>
  <PresentationFormat>On-screen Show (4:3)</PresentationFormat>
  <Paragraphs>193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Comic Sans MS</vt:lpstr>
      <vt:lpstr>Mathematica1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Binek</cp:lastModifiedBy>
  <cp:revision>608</cp:revision>
  <dcterms:created xsi:type="dcterms:W3CDTF">2010-08-30T23:12:30Z</dcterms:created>
  <dcterms:modified xsi:type="dcterms:W3CDTF">2014-11-21T22:46:11Z</dcterms:modified>
</cp:coreProperties>
</file>